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Amatic SC"/>
      <p:regular r:id="rId38"/>
      <p:bold r:id="rId39"/>
    </p:embeddedFont>
    <p:embeddedFont>
      <p:font typeface="Source Code Pro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regular.fntdata"/><Relationship Id="rId20" Type="http://schemas.openxmlformats.org/officeDocument/2006/relationships/slide" Target="slides/slide16.xml"/><Relationship Id="rId41" Type="http://schemas.openxmlformats.org/officeDocument/2006/relationships/font" Target="fonts/SourceCodePro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AmaticSC-bold.fntdata"/><Relationship Id="rId16" Type="http://schemas.openxmlformats.org/officeDocument/2006/relationships/slide" Target="slides/slide12.xml"/><Relationship Id="rId38" Type="http://schemas.openxmlformats.org/officeDocument/2006/relationships/font" Target="fonts/AmaticSC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hyperlink" Target="https://mediaqueri.e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getbootstrap.com/css/#tables-bordered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getbootstrap.com" TargetMode="External"/><Relationship Id="rId4" Type="http://schemas.openxmlformats.org/officeDocument/2006/relationships/hyperlink" Target="https://kkbruce.tw/bs3/" TargetMode="External"/><Relationship Id="rId5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kkbruce.tw/bs3/CSS#grid" TargetMode="External"/><Relationship Id="rId4" Type="http://schemas.openxmlformats.org/officeDocument/2006/relationships/hyperlink" Target="https://kkbruce.tw/bs3/CSS#grid" TargetMode="External"/><Relationship Id="rId5" Type="http://schemas.openxmlformats.org/officeDocument/2006/relationships/hyperlink" Target="https://www.w3schools.com/bootstrap/bootstrap_templates.as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bootcss.com/p/chart.js/docs/" TargetMode="External"/><Relationship Id="rId4" Type="http://schemas.openxmlformats.org/officeDocument/2006/relationships/hyperlink" Target="http://www.layoutit.com" TargetMode="External"/><Relationship Id="rId5" Type="http://schemas.openxmlformats.org/officeDocument/2006/relationships/hyperlink" Target="http://bootstrap-plus.github.io/bootstrap-media-lightbox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/>
              <a:t>responsive web design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自適應網頁設計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90250" y="526350"/>
            <a:ext cx="84414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5600"/>
              <a:t>Shortcoming of </a:t>
            </a:r>
            <a:r>
              <a:rPr lang="zh-TW" sz="5600"/>
              <a:t> </a:t>
            </a:r>
            <a:r>
              <a:rPr lang="zh-TW" sz="5600">
                <a:solidFill>
                  <a:srgbClr val="F6B26B"/>
                </a:solidFill>
              </a:rPr>
              <a:t>R</a:t>
            </a:r>
            <a:r>
              <a:rPr lang="zh-TW" sz="5600"/>
              <a:t>esponsive </a:t>
            </a:r>
            <a:r>
              <a:rPr lang="zh-TW" sz="5600">
                <a:solidFill>
                  <a:srgbClr val="F6B26B"/>
                </a:solidFill>
              </a:rPr>
              <a:t>w</a:t>
            </a:r>
            <a:r>
              <a:rPr lang="zh-TW" sz="5600"/>
              <a:t>eb </a:t>
            </a:r>
            <a:r>
              <a:rPr lang="zh-TW" sz="5600">
                <a:solidFill>
                  <a:srgbClr val="F6B26B"/>
                </a:solidFill>
              </a:rPr>
              <a:t>d</a:t>
            </a:r>
            <a:r>
              <a:rPr lang="zh-TW" sz="5600"/>
              <a:t>esign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RWD </a:t>
            </a:r>
            <a:r>
              <a:rPr lang="zh-TW"/>
              <a:t>Problem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瀏覽器相容問題</a:t>
            </a:r>
          </a:p>
          <a:p>
            <a:pPr indent="-228600" lvl="1" marL="914400" rtl="0"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IE8 不支援 media queries, IE6 不支援 max（min）- width</a:t>
            </a:r>
          </a:p>
          <a:p>
            <a:pPr indent="-228600" lvl="1" marL="914400" rtl="0"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解法</a:t>
            </a:r>
          </a:p>
          <a:p>
            <a:pPr indent="-228600" lvl="2" marL="1371600" rtl="0"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使用網路上能降級的 js套件或自行撰寫 css hack</a:t>
            </a:r>
          </a:p>
          <a:p>
            <a:pPr indent="-228600" lvl="0" marL="457200" rtl="0"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效能問題</a:t>
            </a:r>
          </a:p>
          <a:p>
            <a:pPr indent="-228600" lvl="1" marL="914400" rtl="0"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網站結構較為複雜，通常會有大量圖片或資源，資源下載時間長</a:t>
            </a:r>
          </a:p>
          <a:p>
            <a:pPr indent="-228600" lvl="1" marL="914400" rtl="0"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解法</a:t>
            </a:r>
          </a:p>
          <a:p>
            <a:pPr indent="-228600" lvl="2" marL="1371600" rtl="0"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RWD + Server Side Solution，透過伺服器判斷裝置後再調配資源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90250" y="526350"/>
            <a:ext cx="7886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how to use</a:t>
            </a:r>
            <a:r>
              <a:rPr lang="zh-TW"/>
              <a:t> </a:t>
            </a:r>
            <a:r>
              <a:rPr lang="zh-TW">
                <a:solidFill>
                  <a:srgbClr val="F6B26B"/>
                </a:solidFill>
              </a:rPr>
              <a:t>R</a:t>
            </a:r>
            <a:r>
              <a:rPr lang="zh-TW"/>
              <a:t>esponsive </a:t>
            </a:r>
            <a:r>
              <a:rPr lang="zh-TW">
                <a:solidFill>
                  <a:srgbClr val="F6B26B"/>
                </a:solidFill>
              </a:rPr>
              <a:t>w</a:t>
            </a:r>
            <a:r>
              <a:rPr lang="zh-TW"/>
              <a:t>eb </a:t>
            </a:r>
            <a:r>
              <a:rPr lang="zh-TW">
                <a:solidFill>
                  <a:srgbClr val="F6B26B"/>
                </a:solidFill>
              </a:rPr>
              <a:t>d</a:t>
            </a:r>
            <a:r>
              <a:rPr lang="zh-TW"/>
              <a:t>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23950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RWD完整流程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7580" l="0" r="0" t="0"/>
          <a:stretch/>
        </p:blipFill>
        <p:spPr>
          <a:xfrm>
            <a:off x="1116962" y="152400"/>
            <a:ext cx="6910069" cy="42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321675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規劃</a:t>
            </a:r>
            <a:r>
              <a:rPr lang="zh-TW" sz="3000">
                <a:solidFill>
                  <a:srgbClr val="B45F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首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則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0" y="1282125"/>
            <a:ext cx="9144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600">
                <a:latin typeface="Comic Sans MS"/>
                <a:ea typeface="Comic Sans MS"/>
                <a:cs typeface="Comic Sans MS"/>
                <a:sym typeface="Comic Sans MS"/>
              </a:rPr>
              <a:t>Content first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0" y="3027350"/>
            <a:ext cx="9144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latin typeface="Comic Sans MS"/>
                <a:ea typeface="Comic Sans MS"/>
                <a:cs typeface="Comic Sans MS"/>
                <a:sym typeface="Comic Sans MS"/>
              </a:rPr>
              <a:t>Mobile </a:t>
            </a:r>
            <a:r>
              <a:rPr lang="zh-TW" sz="3600">
                <a:latin typeface="Comic Sans MS"/>
                <a:ea typeface="Comic Sans MS"/>
                <a:cs typeface="Comic Sans MS"/>
                <a:sym typeface="Comic Sans MS"/>
              </a:rPr>
              <a:t>first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0" y="2012675"/>
            <a:ext cx="9144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內容優先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0" y="3911275"/>
            <a:ext cx="9144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行動裝置</a:t>
            </a:r>
            <a:r>
              <a:rPr lang="zh-TW" sz="30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優先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321675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內容規劃 - 網頁區塊</a:t>
            </a:r>
            <a:r>
              <a:rPr lang="zh-TW" sz="3000">
                <a:solidFill>
                  <a:srgbClr val="B45F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模組化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26217" l="0" r="64749" t="6865"/>
          <a:stretch/>
        </p:blipFill>
        <p:spPr>
          <a:xfrm>
            <a:off x="1261475" y="906975"/>
            <a:ext cx="2903449" cy="41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28051" l="80240" r="0" t="7593"/>
          <a:stretch/>
        </p:blipFill>
        <p:spPr>
          <a:xfrm>
            <a:off x="5415107" y="906975"/>
            <a:ext cx="1628718" cy="39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321675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網頁區塊</a:t>
            </a:r>
            <a:r>
              <a:rPr lang="zh-TW" sz="3000">
                <a:solidFill>
                  <a:srgbClr val="B45F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模組化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範例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15411" l="0" r="0" t="0"/>
          <a:stretch/>
        </p:blipFill>
        <p:spPr>
          <a:xfrm>
            <a:off x="1426675" y="906975"/>
            <a:ext cx="6437611" cy="408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321675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RWD</a:t>
            </a:r>
            <a:r>
              <a:rPr lang="zh-TW" sz="3000">
                <a:solidFill>
                  <a:srgbClr val="B45F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視覺設計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要點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17300" y="1282125"/>
            <a:ext cx="85206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一致性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9076" l="8521" r="9545" t="44710"/>
          <a:stretch/>
        </p:blipFill>
        <p:spPr>
          <a:xfrm>
            <a:off x="311701" y="1907425"/>
            <a:ext cx="8612251" cy="26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5462800" y="4538575"/>
            <a:ext cx="3369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範例：</a:t>
            </a:r>
            <a:r>
              <a:rPr lang="zh-TW" sz="1800" u="sng">
                <a:solidFill>
                  <a:schemeClr val="accent5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https://mediaqueri.es/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321675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RWD</a:t>
            </a:r>
            <a:r>
              <a:rPr lang="zh-TW" sz="3000">
                <a:solidFill>
                  <a:srgbClr val="B45F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視覺設計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要點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217300" y="1282125"/>
            <a:ext cx="8520600" cy="3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視覺上的反饋設計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Microsoft JhengHei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EX. hover</a:t>
            </a:r>
          </a:p>
          <a:p>
            <a:pPr indent="-228600" lvl="2" marL="1371600" rtl="0">
              <a:spcBef>
                <a:spcPts val="0"/>
              </a:spcBef>
              <a:buFont typeface="Microsoft JhengHei"/>
              <a:buChar char="■"/>
            </a:pP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http://getbootstrap.com/css/#tables-bordered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90250" y="526350"/>
            <a:ext cx="7886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implement</a:t>
            </a:r>
            <a:r>
              <a:rPr lang="zh-TW"/>
              <a:t> </a:t>
            </a:r>
            <a:r>
              <a:rPr lang="zh-TW">
                <a:solidFill>
                  <a:srgbClr val="F6B26B"/>
                </a:solidFill>
              </a:rPr>
              <a:t>R</a:t>
            </a:r>
            <a:r>
              <a:rPr lang="zh-TW"/>
              <a:t>esponsive </a:t>
            </a:r>
            <a:r>
              <a:rPr lang="zh-TW">
                <a:solidFill>
                  <a:srgbClr val="F6B26B"/>
                </a:solidFill>
              </a:rPr>
              <a:t>w</a:t>
            </a:r>
            <a:r>
              <a:rPr lang="zh-TW"/>
              <a:t>eb </a:t>
            </a:r>
            <a:r>
              <a:rPr lang="zh-TW">
                <a:solidFill>
                  <a:srgbClr val="F6B26B"/>
                </a:solidFill>
              </a:rPr>
              <a:t>d</a:t>
            </a:r>
            <a:r>
              <a:rPr lang="zh-TW"/>
              <a:t>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Outline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Comic Sans MS"/>
              <a:buAutoNum type="arabicPeriod"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RWD</a:t>
            </a:r>
          </a:p>
          <a:p>
            <a:pPr indent="-228600" lvl="0" marL="457200" rtl="0">
              <a:spcBef>
                <a:spcPts val="0"/>
              </a:spcBef>
              <a:buFont typeface="Comic Sans MS"/>
              <a:buAutoNum type="arabicPeriod"/>
            </a:pPr>
            <a:r>
              <a:rPr lang="zh-TW">
                <a:latin typeface="Comic Sans MS"/>
                <a:ea typeface="Comic Sans MS"/>
                <a:cs typeface="Comic Sans MS"/>
                <a:sym typeface="Comic Sans MS"/>
              </a:rPr>
              <a:t>Bootstrap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基本</a:t>
            </a:r>
            <a:r>
              <a:rPr lang="zh-TW" sz="3000">
                <a:solidFill>
                  <a:srgbClr val="B45F0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五大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要素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150000"/>
              </a:lnSpc>
              <a:spcBef>
                <a:spcPts val="0"/>
              </a:spcBef>
              <a:buFont typeface="Microsoft JhengHei"/>
              <a:buAutoNum type="arabicPeriod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Meta Tag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寫法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Font typeface="Microsoft JhengHei"/>
              <a:buAutoNum type="arabicPeriod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CSS Media Queries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Font typeface="Microsoft JhengHei"/>
              <a:buAutoNum type="arabicPeriod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自適應的Grid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Font typeface="Microsoft JhengHei"/>
              <a:buAutoNum type="arabicPeriod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自適應的image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Font typeface="Microsoft JhengHei"/>
              <a:buAutoNum type="arabicPeriod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隱藏或顯示 content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Meta Tag : Viewport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使用 viewport 套用規則，將寬度設為device-width，將初始縮放值設為1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Microsoft JhengHei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IE8或更舊的IE可以利用 CDN JavaScript 來解決</a:t>
            </a:r>
          </a:p>
        </p:txBody>
      </p:sp>
      <p:pic>
        <p:nvPicPr>
          <p:cNvPr descr="Meta Tag: Viewport 對瀏覽器說：viewport規則套用，寬度設定為device-width，且初始縮放數值為1 IE8或更舊的IE則可CDN javascript來解決： &lt;!--[if lt IE 9]&gt; &lt;script ..." id="179" name="Shape 179"/>
          <p:cNvPicPr preferRelativeResize="0"/>
          <p:nvPr/>
        </p:nvPicPr>
        <p:blipFill rotWithShape="1">
          <a:blip r:embed="rId3">
            <a:alphaModFix/>
          </a:blip>
          <a:srcRect b="67481" l="5866" r="2608" t="22654"/>
          <a:stretch/>
        </p:blipFill>
        <p:spPr>
          <a:xfrm>
            <a:off x="837724" y="1730475"/>
            <a:ext cx="6276900" cy="50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ta Tag: Viewport 對瀏覽器說：viewport規則套用，寬度設定為device-width，且初始縮放數值為1 IE8或更舊的IE則可CDN javascript來解決： &lt;!--[if lt IE 9]&gt; &lt;script ..." id="180" name="Shape 180"/>
          <p:cNvPicPr preferRelativeResize="0"/>
          <p:nvPr/>
        </p:nvPicPr>
        <p:blipFill rotWithShape="1">
          <a:blip r:embed="rId3">
            <a:alphaModFix/>
          </a:blip>
          <a:srcRect b="25104" l="0" r="0" t="56314"/>
          <a:stretch/>
        </p:blipFill>
        <p:spPr>
          <a:xfrm>
            <a:off x="499975" y="2965400"/>
            <a:ext cx="8332324" cy="116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Meta Tag : Viewport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Microsoft JhengHei"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20480" l="0" r="0" t="8898"/>
          <a:stretch/>
        </p:blipFill>
        <p:spPr>
          <a:xfrm>
            <a:off x="580250" y="1093850"/>
            <a:ext cx="7798325" cy="41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Media Queries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22797" l="0" r="0" t="0"/>
          <a:stretch/>
        </p:blipFill>
        <p:spPr>
          <a:xfrm>
            <a:off x="1149162" y="952275"/>
            <a:ext cx="6845675" cy="396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Media Queries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22166" l="0" r="0" t="0"/>
          <a:stretch/>
        </p:blipFill>
        <p:spPr>
          <a:xfrm>
            <a:off x="1388225" y="927675"/>
            <a:ext cx="6367549" cy="37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自適應的</a:t>
            </a: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Grid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16492" l="8999" r="0" t="0"/>
          <a:stretch/>
        </p:blipFill>
        <p:spPr>
          <a:xfrm>
            <a:off x="1937637" y="880500"/>
            <a:ext cx="5268725" cy="36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>
            <p:ph type="title"/>
          </p:nvPr>
        </p:nvSpPr>
        <p:spPr>
          <a:xfrm>
            <a:off x="311700" y="4423950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使用%或em，不用px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自適應的</a:t>
            </a: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mage</a:t>
            </a: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19250" l="0" r="0" t="0"/>
          <a:stretch/>
        </p:blipFill>
        <p:spPr>
          <a:xfrm>
            <a:off x="1171862" y="880500"/>
            <a:ext cx="6800273" cy="4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顯示/隱藏 </a:t>
            </a:r>
            <a:r>
              <a:rPr lang="zh-TW" sz="3000">
                <a:latin typeface="Comic Sans MS"/>
                <a:ea typeface="Comic Sans MS"/>
                <a:cs typeface="Comic Sans MS"/>
                <a:sym typeface="Comic Sans MS"/>
              </a:rPr>
              <a:t>content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21222" l="0" r="0" t="0"/>
          <a:stretch/>
        </p:blipFill>
        <p:spPr>
          <a:xfrm>
            <a:off x="1114487" y="915875"/>
            <a:ext cx="6915025" cy="40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E69138"/>
                </a:solidFill>
              </a:rPr>
              <a:t>R</a:t>
            </a:r>
            <a:r>
              <a:rPr lang="zh-TW"/>
              <a:t>esponsive </a:t>
            </a:r>
            <a:r>
              <a:rPr lang="zh-TW">
                <a:solidFill>
                  <a:srgbClr val="E69138"/>
                </a:solidFill>
              </a:rPr>
              <a:t>W</a:t>
            </a:r>
            <a:r>
              <a:rPr lang="zh-TW"/>
              <a:t>eb </a:t>
            </a:r>
            <a:r>
              <a:rPr lang="zh-TW">
                <a:solidFill>
                  <a:srgbClr val="E69138"/>
                </a:solidFill>
              </a:rPr>
              <a:t>D</a:t>
            </a:r>
            <a:r>
              <a:rPr lang="zh-TW"/>
              <a:t>esign </a:t>
            </a:r>
            <a:r>
              <a:rPr lang="zh-TW">
                <a:solidFill>
                  <a:srgbClr val="E69138"/>
                </a:solidFill>
              </a:rPr>
              <a:t>F</a:t>
            </a:r>
            <a:r>
              <a:rPr lang="zh-TW"/>
              <a:t>ramework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90250" y="526350"/>
            <a:ext cx="7886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Bootstrap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RWD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boostrap : mobile web 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或</a:t>
            </a:r>
            <a:r>
              <a:rPr lang="zh-TW"/>
              <a:t> rwd </a:t>
            </a: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前端框架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http://getbootstrap.com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https://kkbruce.tw/bs3/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5">
            <a:alphaModFix/>
          </a:blip>
          <a:srcRect b="19564" l="0" r="0" t="12995"/>
          <a:stretch/>
        </p:blipFill>
        <p:spPr>
          <a:xfrm>
            <a:off x="3350849" y="1228675"/>
            <a:ext cx="5605849" cy="28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框架必熟的撇步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1228675"/>
            <a:ext cx="8520600" cy="361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搞懂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格線系統（</a:t>
            </a:r>
            <a:r>
              <a:rPr lang="zh-TW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Grid System）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從套用 </a:t>
            </a:r>
            <a:r>
              <a:rPr lang="zh-TW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template</a:t>
            </a: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開始著手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熟悉常用的 </a:t>
            </a:r>
            <a:r>
              <a:rPr lang="zh-TW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 name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熟悉顏色規則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既然有 </a:t>
            </a:r>
            <a:r>
              <a:rPr lang="zh-TW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vertical</a:t>
            </a: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，一定有 </a:t>
            </a:r>
            <a:r>
              <a:rPr lang="zh-TW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horizontal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既然有 </a:t>
            </a:r>
            <a:r>
              <a:rPr lang="zh-TW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Left </a:t>
            </a: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就一定有 </a:t>
            </a:r>
            <a:r>
              <a:rPr lang="zh-TW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right, center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特效請愛用 </a:t>
            </a:r>
            <a:r>
              <a:rPr lang="zh-TW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jQuery </a:t>
            </a: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 </a:t>
            </a:r>
            <a:r>
              <a:rPr lang="zh-TW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Plugin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好用工具與資源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228675"/>
            <a:ext cx="8520600" cy="361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Google Chrome 開發人員工具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圖形化套件 - 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Chart.js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手拉 Layout - 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layoutit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Microsoft JhengHei"/>
              <a:buAutoNum type="arabicPeriod"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lightbox - </a:t>
            </a:r>
            <a:r>
              <a:rPr lang="zh-TW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bootstrap-media-lightbox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90250" y="526350"/>
            <a:ext cx="7273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What is</a:t>
            </a:r>
            <a:r>
              <a:rPr lang="zh-TW"/>
              <a:t> </a:t>
            </a:r>
            <a:r>
              <a:rPr lang="zh-TW">
                <a:solidFill>
                  <a:srgbClr val="F6B26B"/>
                </a:solidFill>
              </a:rPr>
              <a:t>R</a:t>
            </a:r>
            <a:r>
              <a:rPr lang="zh-TW"/>
              <a:t>esponsive </a:t>
            </a:r>
            <a:r>
              <a:rPr lang="zh-TW">
                <a:solidFill>
                  <a:srgbClr val="F6B26B"/>
                </a:solidFill>
              </a:rPr>
              <a:t>w</a:t>
            </a:r>
            <a:r>
              <a:rPr lang="zh-TW"/>
              <a:t>eb </a:t>
            </a:r>
            <a:r>
              <a:rPr lang="zh-TW">
                <a:solidFill>
                  <a:srgbClr val="F6B26B"/>
                </a:solidFill>
              </a:rPr>
              <a:t>d</a:t>
            </a:r>
            <a:r>
              <a:rPr lang="zh-TW"/>
              <a:t>esign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23950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為了因應手機上網趨勢而產生的解決方案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17498" l="0" r="0" t="0"/>
          <a:stretch/>
        </p:blipFill>
        <p:spPr>
          <a:xfrm>
            <a:off x="1111672" y="141575"/>
            <a:ext cx="6920675" cy="42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23950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一種能支援各種螢幕尺寸的網站設計方法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37" y="243675"/>
            <a:ext cx="8121324" cy="39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23950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根據裝置的螢幕寬度來調用不同的CSS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5" y="176000"/>
            <a:ext cx="7893842" cy="41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23950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因應潮流/趨勢提供使用者更加的瀏覽體驗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5860" l="0" r="0" t="0"/>
          <a:stretch/>
        </p:blipFill>
        <p:spPr>
          <a:xfrm>
            <a:off x="1066787" y="0"/>
            <a:ext cx="7010421" cy="44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23950"/>
            <a:ext cx="8520600" cy="5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縮短整體專案開發的時程與成本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17891" l="0" r="0" t="0"/>
          <a:stretch/>
        </p:blipFill>
        <p:spPr>
          <a:xfrm>
            <a:off x="1008300" y="0"/>
            <a:ext cx="7127400" cy="43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